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71" r:id="rId3"/>
    <p:sldId id="273" r:id="rId4"/>
    <p:sldId id="274" r:id="rId5"/>
    <p:sldId id="275" r:id="rId6"/>
    <p:sldId id="276" r:id="rId7"/>
    <p:sldId id="270" r:id="rId8"/>
    <p:sldId id="272" r:id="rId9"/>
    <p:sldId id="277" r:id="rId10"/>
    <p:sldId id="279" r:id="rId11"/>
    <p:sldId id="278" r:id="rId12"/>
    <p:sldId id="262" r:id="rId13"/>
    <p:sldId id="269" r:id="rId14"/>
    <p:sldId id="26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1C5A"/>
    <a:srgbClr val="C1C6C8"/>
    <a:srgbClr val="33058D"/>
    <a:srgbClr val="C0C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73B32-CB21-4EB7-BE6F-5C262AC83B97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C194B-1185-44C1-B08D-69B412FF5A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02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C194B-1185-44C1-B08D-69B412FF5A1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32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C194B-1185-44C1-B08D-69B412FF5A1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293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C194B-1185-44C1-B08D-69B412FF5A1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886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C194B-1185-44C1-B08D-69B412FF5A1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1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C194B-1185-44C1-B08D-69B412FF5A1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276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C194B-1185-44C1-B08D-69B412FF5A1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298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C194B-1185-44C1-B08D-69B412FF5A1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783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C194B-1185-44C1-B08D-69B412FF5A1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072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C194B-1185-44C1-B08D-69B412FF5A1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460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C194B-1185-44C1-B08D-69B412FF5A1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570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C194B-1185-44C1-B08D-69B412FF5A1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631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C194B-1185-44C1-B08D-69B412FF5A1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382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C194B-1185-44C1-B08D-69B412FF5A1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018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C194B-1185-44C1-B08D-69B412FF5A1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573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3F625-2554-4C83-971F-B64AC5D98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AA0DD4-DD8B-4138-8D85-65AE4F7C8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C4261E-98AA-4831-8398-534E724DC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F96CF-9A71-4A86-BAA0-47BA42BDC1E3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2167BB-AAC4-40DA-AEC1-EA4BABFB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C654E4-7B97-4F47-AACA-F42A4AA88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577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73F8D-3A9A-478C-9B2C-4254938B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528F3E-4684-4453-B3BF-0DF04880B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DA58AD-EA6F-4321-8153-3CA644F2D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1923-7791-44EF-8647-0872E363CD91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A69B1D-9124-4716-B112-66977F27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0A7119-BD1E-47B1-B789-F58D94046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95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43C61F2-2A63-4960-8299-C05935A359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F60B0A-801F-438C-A7B1-8F2CD5493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6522F8-625E-4802-BFCF-A83117779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CD45B-88A7-451B-87DA-C666B393E5A1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607FB2-1A66-4A46-AD90-A699681EC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0CAB1-8B6A-4C4F-B8CA-934083FA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48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8A5964-EC3E-418A-9955-582FEFBD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97B26D-4F3D-4B5F-B8EB-0795A54D5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D6F81B-8F78-434C-A9E6-12F6D102E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6311-CF1E-45E4-8884-23A68C9055CA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0E7F8D-34C7-455E-93B5-053A22021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CB8E08-8933-4F07-9AFB-19E3575F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136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CA6C2E-32A8-4AEC-A214-72E11DB65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5406DF-07C0-4A0F-AD1A-8C7849373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1E7E68-6CF9-4C5C-890E-5AA1424E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CC34-3C1B-48CB-9C93-04B4F90DDFD7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C40FFE-6147-43E5-BBE8-C36B3AC6B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F3AB89-0B4A-4386-9099-7E73588A6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82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C424F-330A-4762-95D0-CDF1C7348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5CD489-BA82-408B-A083-02CCB5EC1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2F3346-C21F-4B7D-B83E-1481384B3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70F106-57EA-42E7-A916-C56109548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7902F-9134-4416-AF2F-925EE3EA3837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FFBE94-6D72-4419-B8C3-B97CDCC7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70A26B-C018-45A0-89B4-C54D57F7C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85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BE309-C273-4B8A-8026-B97D8EE5B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E7ED09-E247-432D-9B6F-354B82B97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8E56BE-A248-4891-A365-1F3E8E0DA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89920C-0A59-48E4-87A0-19B9E4B2E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F02302-7902-4601-9402-B8BC7203E9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71F104-1535-4D36-9FBC-AB268CE19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D724-CDDA-4116-82FF-DF265C4EDFED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A0B81A-162B-408A-AF14-05232A5C6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8B3B3B-14B1-4165-9767-29015D4D1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323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8BA41-8653-40B6-BDC5-815B9C43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251456-7B7C-4A51-BDBC-93ECC838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626E3-FAF5-497D-83E7-0519058B8F5C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DDFE87-248D-476D-B587-0320B75B9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DE00E9-A503-47FC-892B-82E260DC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316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40B974-4C49-4DF9-B054-CC7819B18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183EE-A90C-4FAF-A7FE-127DE91D8545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9D8DFE5-6926-409C-83F2-D8E1E0FA6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18C751-ED69-485D-8D65-CFDBAE45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302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61845-8481-4B5D-BD94-BD329B4AD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3A6C1-A3CF-4FE8-BCC1-FD8627E98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17C0E3-3015-4F8D-B986-4D9BFDF74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2E1CFB-BE85-413A-9B1B-7253853B3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7CA4B-1C60-4F2A-8C59-6ACDD7A707C3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757972-2CE3-4ADC-B05D-EF63B32BA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FE3C9F-4DB6-4BE8-9B77-7CE0FE89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034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B0F0C0-C55C-43E4-97D3-F5F60E0A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153B7C-E170-446D-A1D2-9F5902182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A254D9-FE50-4992-897C-137DC8520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9FC412-9099-4042-A0DA-E5A64F3EC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47584-262D-46C8-B8F4-45F96B027137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5F9F9B-AABC-4DBA-BCF3-AC1CAA1D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181C82-4D5D-435C-8CD1-44EB8C5F9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022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FFF487-07A7-4DC4-BEB9-660EB0AC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C63C76-CC54-45F6-B580-744900D90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05E7A0-ECAF-4477-9038-D7A418C56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7170C-06E2-45D8-818E-202AA49766CF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458A1D-D5B7-4BEC-A315-A9DD33FB5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2A0B1-422D-44EF-9F1C-8220B16F3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51A8A-5264-4108-92B2-D5C0818AE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193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E81C9CC-08C9-49D9-9962-DB49FFCEA851}"/>
              </a:ext>
            </a:extLst>
          </p:cNvPr>
          <p:cNvSpPr/>
          <p:nvPr/>
        </p:nvSpPr>
        <p:spPr>
          <a:xfrm>
            <a:off x="0" y="1339850"/>
            <a:ext cx="12192000" cy="3879850"/>
          </a:xfrm>
          <a:prstGeom prst="rect">
            <a:avLst/>
          </a:prstGeom>
          <a:solidFill>
            <a:srgbClr val="2A1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247E8A-96EB-4A9A-BDF9-4473776E1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4745"/>
            <a:ext cx="9144000" cy="1415031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围棋对弈平台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A7A2ED-B9EC-4FB5-AD88-90781A5C2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9152" y="3766020"/>
            <a:ext cx="5619256" cy="1415032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开发小组：第三组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小组成员：刘睿尧、杜佳龙、左保炼、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徐宁川、赵星宇、陶麒任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B1D62B-ABDB-4D6B-82C3-0016AD915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08" y="228258"/>
            <a:ext cx="2726930" cy="857569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E2B1CCE-1C53-4222-BE3E-0ED86386A1ED}"/>
              </a:ext>
            </a:extLst>
          </p:cNvPr>
          <p:cNvCxnSpPr>
            <a:cxnSpLocks/>
          </p:cNvCxnSpPr>
          <p:nvPr/>
        </p:nvCxnSpPr>
        <p:spPr>
          <a:xfrm>
            <a:off x="3339152" y="3533799"/>
            <a:ext cx="5513695" cy="0"/>
          </a:xfrm>
          <a:prstGeom prst="line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74545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928F8E-5B26-4009-807B-42BBCD70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08" y="228258"/>
            <a:ext cx="2726930" cy="85756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5B5D492-B24A-4719-B5D4-BF1E8AB20F4D}"/>
              </a:ext>
            </a:extLst>
          </p:cNvPr>
          <p:cNvGrpSpPr/>
          <p:nvPr/>
        </p:nvGrpSpPr>
        <p:grpSpPr>
          <a:xfrm>
            <a:off x="0" y="530749"/>
            <a:ext cx="3370216" cy="508973"/>
            <a:chOff x="0" y="543361"/>
            <a:chExt cx="3370216" cy="508973"/>
          </a:xfrm>
          <a:solidFill>
            <a:srgbClr val="2A1C5A"/>
          </a:solidFill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91DAB1A-588C-4009-8B77-9F8AE1D57CA5}"/>
                </a:ext>
              </a:extLst>
            </p:cNvPr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grpFill/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0C31CB8-B6E3-4688-B70B-4761BF70E5F0}"/>
                  </a:ext>
                </a:extLst>
              </p:cNvPr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直角三角形 8">
                <a:extLst>
                  <a:ext uri="{FF2B5EF4-FFF2-40B4-BE49-F238E27FC236}">
                    <a16:creationId xmlns:a16="http://schemas.microsoft.com/office/drawing/2014/main" id="{3F4ABEAB-D1C1-4400-B8B7-D0AAE0C136DA}"/>
                  </a:ext>
                </a:extLst>
              </p:cNvPr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3">
              <a:extLst>
                <a:ext uri="{FF2B5EF4-FFF2-40B4-BE49-F238E27FC236}">
                  <a16:creationId xmlns:a16="http://schemas.microsoft.com/office/drawing/2014/main" id="{F36532D0-B960-41EA-AA47-FA6F739BAC31}"/>
                </a:ext>
              </a:extLst>
            </p:cNvPr>
            <p:cNvSpPr txBox="1"/>
            <p:nvPr/>
          </p:nvSpPr>
          <p:spPr>
            <a:xfrm>
              <a:off x="354841" y="590669"/>
              <a:ext cx="2606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人员分工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DF3FAE-852A-4F53-8C0A-EB71C86B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0529621-8CFC-4160-B7FA-A52044F3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481" y="1541626"/>
            <a:ext cx="2484330" cy="4434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业务后端：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杜佳龙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刘睿尧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赵星宇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陶麒任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A72FD3-2773-479B-975D-D61D0668668C}"/>
              </a:ext>
            </a:extLst>
          </p:cNvPr>
          <p:cNvSpPr txBox="1">
            <a:spLocks/>
          </p:cNvSpPr>
          <p:nvPr/>
        </p:nvSpPr>
        <p:spPr>
          <a:xfrm>
            <a:off x="3211611" y="1541625"/>
            <a:ext cx="2484330" cy="4434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后端：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刘睿尧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陶麒任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6590E71-527F-473E-B1AD-6CED366AB6AE}"/>
              </a:ext>
            </a:extLst>
          </p:cNvPr>
          <p:cNvSpPr txBox="1">
            <a:spLocks/>
          </p:cNvSpPr>
          <p:nvPr/>
        </p:nvSpPr>
        <p:spPr>
          <a:xfrm>
            <a:off x="5695941" y="1541624"/>
            <a:ext cx="2484330" cy="4434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前端：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左保炼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徐宁川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045397-3A3F-4A00-A23F-C79F323B3E1D}"/>
              </a:ext>
            </a:extLst>
          </p:cNvPr>
          <p:cNvSpPr txBox="1">
            <a:spLocks/>
          </p:cNvSpPr>
          <p:nvPr/>
        </p:nvSpPr>
        <p:spPr>
          <a:xfrm>
            <a:off x="8180271" y="1541624"/>
            <a:ext cx="2484330" cy="4434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运维：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刘睿尧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0243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928F8E-5B26-4009-807B-42BBCD70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08" y="228258"/>
            <a:ext cx="2726930" cy="85756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5B5D492-B24A-4719-B5D4-BF1E8AB20F4D}"/>
              </a:ext>
            </a:extLst>
          </p:cNvPr>
          <p:cNvGrpSpPr/>
          <p:nvPr/>
        </p:nvGrpSpPr>
        <p:grpSpPr>
          <a:xfrm>
            <a:off x="0" y="530749"/>
            <a:ext cx="3370216" cy="508973"/>
            <a:chOff x="0" y="543361"/>
            <a:chExt cx="3370216" cy="508973"/>
          </a:xfrm>
          <a:solidFill>
            <a:srgbClr val="2A1C5A"/>
          </a:solidFill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91DAB1A-588C-4009-8B77-9F8AE1D57CA5}"/>
                </a:ext>
              </a:extLst>
            </p:cNvPr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grpFill/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0C31CB8-B6E3-4688-B70B-4761BF70E5F0}"/>
                  </a:ext>
                </a:extLst>
              </p:cNvPr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直角三角形 8">
                <a:extLst>
                  <a:ext uri="{FF2B5EF4-FFF2-40B4-BE49-F238E27FC236}">
                    <a16:creationId xmlns:a16="http://schemas.microsoft.com/office/drawing/2014/main" id="{3F4ABEAB-D1C1-4400-B8B7-D0AAE0C136DA}"/>
                  </a:ext>
                </a:extLst>
              </p:cNvPr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3">
              <a:extLst>
                <a:ext uri="{FF2B5EF4-FFF2-40B4-BE49-F238E27FC236}">
                  <a16:creationId xmlns:a16="http://schemas.microsoft.com/office/drawing/2014/main" id="{F36532D0-B960-41EA-AA47-FA6F739BAC31}"/>
                </a:ext>
              </a:extLst>
            </p:cNvPr>
            <p:cNvSpPr txBox="1"/>
            <p:nvPr/>
          </p:nvSpPr>
          <p:spPr>
            <a:xfrm>
              <a:off x="354841" y="590669"/>
              <a:ext cx="2606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实物演示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DF3FAE-852A-4F53-8C0A-EB71C86B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0529621-8CFC-4160-B7FA-A52044F3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4999" y="3313724"/>
            <a:ext cx="6002002" cy="8147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下面进行实物演示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5112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E81C9CC-08C9-49D9-9962-DB49FFCEA851}"/>
              </a:ext>
            </a:extLst>
          </p:cNvPr>
          <p:cNvSpPr/>
          <p:nvPr/>
        </p:nvSpPr>
        <p:spPr>
          <a:xfrm>
            <a:off x="0" y="1339850"/>
            <a:ext cx="12192000" cy="3879850"/>
          </a:xfrm>
          <a:prstGeom prst="rect">
            <a:avLst/>
          </a:prstGeom>
          <a:solidFill>
            <a:srgbClr val="2A1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247E8A-96EB-4A9A-BDF9-4473776E1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4745"/>
            <a:ext cx="9144000" cy="1415031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感谢观看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B1D62B-ABDB-4D6B-82C3-0016AD915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08" y="228258"/>
            <a:ext cx="2726930" cy="857569"/>
          </a:xfrm>
          <a:prstGeom prst="rect">
            <a:avLst/>
          </a:prstGeom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851FE66-CFCA-479A-A82C-94CBB1ACB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9152" y="3766020"/>
            <a:ext cx="5619256" cy="1415032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开发小组</a:t>
            </a:r>
            <a:r>
              <a:rPr lang="zh-CN" altLang="en-US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：第三组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小组成员：刘睿尧、杜佳龙、左保炼、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徐宁川、赵星宇、陶麒任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CD9375A-28FF-4289-A847-AB4042C7C15A}"/>
              </a:ext>
            </a:extLst>
          </p:cNvPr>
          <p:cNvCxnSpPr>
            <a:cxnSpLocks/>
          </p:cNvCxnSpPr>
          <p:nvPr/>
        </p:nvCxnSpPr>
        <p:spPr>
          <a:xfrm>
            <a:off x="3339152" y="3533799"/>
            <a:ext cx="5513695" cy="0"/>
          </a:xfrm>
          <a:prstGeom prst="line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018501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928F8E-5B26-4009-807B-42BBCD703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08" y="228258"/>
            <a:ext cx="2726930" cy="85756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5B5D492-B24A-4719-B5D4-BF1E8AB20F4D}"/>
              </a:ext>
            </a:extLst>
          </p:cNvPr>
          <p:cNvGrpSpPr/>
          <p:nvPr/>
        </p:nvGrpSpPr>
        <p:grpSpPr>
          <a:xfrm>
            <a:off x="0" y="530749"/>
            <a:ext cx="3370216" cy="508973"/>
            <a:chOff x="0" y="543361"/>
            <a:chExt cx="3370216" cy="508973"/>
          </a:xfrm>
          <a:solidFill>
            <a:srgbClr val="2A1C5A"/>
          </a:solidFill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91DAB1A-588C-4009-8B77-9F8AE1D57CA5}"/>
                </a:ext>
              </a:extLst>
            </p:cNvPr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grpFill/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0C31CB8-B6E3-4688-B70B-4761BF70E5F0}"/>
                  </a:ext>
                </a:extLst>
              </p:cNvPr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直角三角形 8">
                <a:extLst>
                  <a:ext uri="{FF2B5EF4-FFF2-40B4-BE49-F238E27FC236}">
                    <a16:creationId xmlns:a16="http://schemas.microsoft.com/office/drawing/2014/main" id="{3F4ABEAB-D1C1-4400-B8B7-D0AAE0C136DA}"/>
                  </a:ext>
                </a:extLst>
              </p:cNvPr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3">
              <a:extLst>
                <a:ext uri="{FF2B5EF4-FFF2-40B4-BE49-F238E27FC236}">
                  <a16:creationId xmlns:a16="http://schemas.microsoft.com/office/drawing/2014/main" id="{F36532D0-B960-41EA-AA47-FA6F739BAC31}"/>
                </a:ext>
              </a:extLst>
            </p:cNvPr>
            <p:cNvSpPr txBox="1"/>
            <p:nvPr/>
          </p:nvSpPr>
          <p:spPr>
            <a:xfrm>
              <a:off x="354841" y="590669"/>
              <a:ext cx="2606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演示视频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DF3FAE-852A-4F53-8C0A-EB71C86B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3" name="围棋平台-演示视频">
            <a:hlinkClick r:id="" action="ppaction://media"/>
            <a:extLst>
              <a:ext uri="{FF2B5EF4-FFF2-40B4-BE49-F238E27FC236}">
                <a16:creationId xmlns:a16="http://schemas.microsoft.com/office/drawing/2014/main" id="{B9207FEC-BE25-493C-8F51-12DA9C1D62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5021" y="1341141"/>
            <a:ext cx="9401958" cy="528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7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4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928F8E-5B26-4009-807B-42BBCD70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08" y="228258"/>
            <a:ext cx="2726930" cy="85756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5B5D492-B24A-4719-B5D4-BF1E8AB20F4D}"/>
              </a:ext>
            </a:extLst>
          </p:cNvPr>
          <p:cNvGrpSpPr/>
          <p:nvPr/>
        </p:nvGrpSpPr>
        <p:grpSpPr>
          <a:xfrm>
            <a:off x="0" y="530749"/>
            <a:ext cx="3370216" cy="508973"/>
            <a:chOff x="0" y="543361"/>
            <a:chExt cx="3370216" cy="508973"/>
          </a:xfrm>
          <a:solidFill>
            <a:srgbClr val="2A1C5A"/>
          </a:solidFill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91DAB1A-588C-4009-8B77-9F8AE1D57CA5}"/>
                </a:ext>
              </a:extLst>
            </p:cNvPr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grpFill/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0C31CB8-B6E3-4688-B70B-4761BF70E5F0}"/>
                  </a:ext>
                </a:extLst>
              </p:cNvPr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直角三角形 8">
                <a:extLst>
                  <a:ext uri="{FF2B5EF4-FFF2-40B4-BE49-F238E27FC236}">
                    <a16:creationId xmlns:a16="http://schemas.microsoft.com/office/drawing/2014/main" id="{3F4ABEAB-D1C1-4400-B8B7-D0AAE0C136DA}"/>
                  </a:ext>
                </a:extLst>
              </p:cNvPr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3">
              <a:extLst>
                <a:ext uri="{FF2B5EF4-FFF2-40B4-BE49-F238E27FC236}">
                  <a16:creationId xmlns:a16="http://schemas.microsoft.com/office/drawing/2014/main" id="{F36532D0-B960-41EA-AA47-FA6F739BAC31}"/>
                </a:ext>
              </a:extLst>
            </p:cNvPr>
            <p:cNvSpPr txBox="1"/>
            <p:nvPr/>
          </p:nvSpPr>
          <p:spPr>
            <a:xfrm>
              <a:off x="354841" y="590669"/>
              <a:ext cx="2606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DF3FAE-852A-4F53-8C0A-EB71C86B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0529621-8CFC-4160-B7FA-A52044F3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188" y="2352677"/>
            <a:ext cx="5807582" cy="3140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模板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91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928F8E-5B26-4009-807B-42BBCD70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08" y="228258"/>
            <a:ext cx="2726930" cy="85756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5B5D492-B24A-4719-B5D4-BF1E8AB20F4D}"/>
              </a:ext>
            </a:extLst>
          </p:cNvPr>
          <p:cNvGrpSpPr/>
          <p:nvPr/>
        </p:nvGrpSpPr>
        <p:grpSpPr>
          <a:xfrm>
            <a:off x="0" y="530749"/>
            <a:ext cx="3370216" cy="508973"/>
            <a:chOff x="0" y="543361"/>
            <a:chExt cx="3370216" cy="508973"/>
          </a:xfrm>
          <a:solidFill>
            <a:srgbClr val="2A1C5A"/>
          </a:solidFill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91DAB1A-588C-4009-8B77-9F8AE1D57CA5}"/>
                </a:ext>
              </a:extLst>
            </p:cNvPr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grpFill/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0C31CB8-B6E3-4688-B70B-4761BF70E5F0}"/>
                  </a:ext>
                </a:extLst>
              </p:cNvPr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直角三角形 8">
                <a:extLst>
                  <a:ext uri="{FF2B5EF4-FFF2-40B4-BE49-F238E27FC236}">
                    <a16:creationId xmlns:a16="http://schemas.microsoft.com/office/drawing/2014/main" id="{3F4ABEAB-D1C1-4400-B8B7-D0AAE0C136DA}"/>
                  </a:ext>
                </a:extLst>
              </p:cNvPr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3">
              <a:extLst>
                <a:ext uri="{FF2B5EF4-FFF2-40B4-BE49-F238E27FC236}">
                  <a16:creationId xmlns:a16="http://schemas.microsoft.com/office/drawing/2014/main" id="{F36532D0-B960-41EA-AA47-FA6F739BAC31}"/>
                </a:ext>
              </a:extLst>
            </p:cNvPr>
            <p:cNvSpPr txBox="1"/>
            <p:nvPr/>
          </p:nvSpPr>
          <p:spPr>
            <a:xfrm>
              <a:off x="354841" y="590669"/>
              <a:ext cx="2606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平台介绍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DF3FAE-852A-4F53-8C0A-EB71C86B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0529621-8CFC-4160-B7FA-A52044F3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23" y="1545996"/>
            <a:ext cx="5687411" cy="4940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我们的实现目标为：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建立一个可以多人对战的围棋平台，并且可以选择与人机进行挑战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平台网址：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https://dragondj.space/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E480FD-DF0E-4401-96CD-846104FD1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035" y="1328658"/>
            <a:ext cx="5467174" cy="25428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1AC889-592F-4E88-884F-7BBB974F9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035" y="4084818"/>
            <a:ext cx="5473303" cy="254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42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928F8E-5B26-4009-807B-42BBCD70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08" y="228258"/>
            <a:ext cx="2726930" cy="85756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5B5D492-B24A-4719-B5D4-BF1E8AB20F4D}"/>
              </a:ext>
            </a:extLst>
          </p:cNvPr>
          <p:cNvGrpSpPr/>
          <p:nvPr/>
        </p:nvGrpSpPr>
        <p:grpSpPr>
          <a:xfrm>
            <a:off x="0" y="530749"/>
            <a:ext cx="3370216" cy="508973"/>
            <a:chOff x="0" y="543361"/>
            <a:chExt cx="3370216" cy="508973"/>
          </a:xfrm>
          <a:solidFill>
            <a:srgbClr val="2A1C5A"/>
          </a:solidFill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91DAB1A-588C-4009-8B77-9F8AE1D57CA5}"/>
                </a:ext>
              </a:extLst>
            </p:cNvPr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grpFill/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0C31CB8-B6E3-4688-B70B-4761BF70E5F0}"/>
                  </a:ext>
                </a:extLst>
              </p:cNvPr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直角三角形 8">
                <a:extLst>
                  <a:ext uri="{FF2B5EF4-FFF2-40B4-BE49-F238E27FC236}">
                    <a16:creationId xmlns:a16="http://schemas.microsoft.com/office/drawing/2014/main" id="{3F4ABEAB-D1C1-4400-B8B7-D0AAE0C136DA}"/>
                  </a:ext>
                </a:extLst>
              </p:cNvPr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3">
              <a:extLst>
                <a:ext uri="{FF2B5EF4-FFF2-40B4-BE49-F238E27FC236}">
                  <a16:creationId xmlns:a16="http://schemas.microsoft.com/office/drawing/2014/main" id="{F36532D0-B960-41EA-AA47-FA6F739BAC31}"/>
                </a:ext>
              </a:extLst>
            </p:cNvPr>
            <p:cNvSpPr txBox="1"/>
            <p:nvPr/>
          </p:nvSpPr>
          <p:spPr>
            <a:xfrm>
              <a:off x="354841" y="590669"/>
              <a:ext cx="2606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登陆注册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DF3FAE-852A-4F53-8C0A-EB71C86B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0529621-8CFC-4160-B7FA-A52044F3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187" y="1508289"/>
            <a:ext cx="7208634" cy="4999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基本的登陆注册功能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购置 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SSL 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证书，启用 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HTTPS</a:t>
            </a: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基于 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JWT Token 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鉴权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密码加盐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36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Jasypt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加密敏感信息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FB1F9F4-B994-416E-BFA5-6B066955D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081" y="1337529"/>
            <a:ext cx="2904777" cy="517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69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928F8E-5B26-4009-807B-42BBCD70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08" y="228258"/>
            <a:ext cx="2726930" cy="85756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5B5D492-B24A-4719-B5D4-BF1E8AB20F4D}"/>
              </a:ext>
            </a:extLst>
          </p:cNvPr>
          <p:cNvGrpSpPr/>
          <p:nvPr/>
        </p:nvGrpSpPr>
        <p:grpSpPr>
          <a:xfrm>
            <a:off x="0" y="530749"/>
            <a:ext cx="3370216" cy="508973"/>
            <a:chOff x="0" y="543361"/>
            <a:chExt cx="3370216" cy="508973"/>
          </a:xfrm>
          <a:solidFill>
            <a:srgbClr val="2A1C5A"/>
          </a:solidFill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91DAB1A-588C-4009-8B77-9F8AE1D57CA5}"/>
                </a:ext>
              </a:extLst>
            </p:cNvPr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grpFill/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0C31CB8-B6E3-4688-B70B-4761BF70E5F0}"/>
                  </a:ext>
                </a:extLst>
              </p:cNvPr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直角三角形 8">
                <a:extLst>
                  <a:ext uri="{FF2B5EF4-FFF2-40B4-BE49-F238E27FC236}">
                    <a16:creationId xmlns:a16="http://schemas.microsoft.com/office/drawing/2014/main" id="{3F4ABEAB-D1C1-4400-B8B7-D0AAE0C136DA}"/>
                  </a:ext>
                </a:extLst>
              </p:cNvPr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3">
              <a:extLst>
                <a:ext uri="{FF2B5EF4-FFF2-40B4-BE49-F238E27FC236}">
                  <a16:creationId xmlns:a16="http://schemas.microsoft.com/office/drawing/2014/main" id="{F36532D0-B960-41EA-AA47-FA6F739BAC31}"/>
                </a:ext>
              </a:extLst>
            </p:cNvPr>
            <p:cNvSpPr txBox="1"/>
            <p:nvPr/>
          </p:nvSpPr>
          <p:spPr>
            <a:xfrm>
              <a:off x="354841" y="590669"/>
              <a:ext cx="2606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游戏房间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DF3FAE-852A-4F53-8C0A-EB71C86B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0529621-8CFC-4160-B7FA-A52044F3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611" y="1485411"/>
            <a:ext cx="6245152" cy="49908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引入游戏房间概念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玩家可以创建房间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可以加入当前未满的房间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通过玩家分享的房间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ID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加入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房主管理游戏设置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房间内游戏结束可直接重开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E99C4E3-54F2-4FF1-9520-2529C88B54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40" r="19191"/>
          <a:stretch/>
        </p:blipFill>
        <p:spPr>
          <a:xfrm>
            <a:off x="6948415" y="2007909"/>
            <a:ext cx="4889974" cy="37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7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928F8E-5B26-4009-807B-42BBCD70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08" y="228258"/>
            <a:ext cx="2726930" cy="85756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5B5D492-B24A-4719-B5D4-BF1E8AB20F4D}"/>
              </a:ext>
            </a:extLst>
          </p:cNvPr>
          <p:cNvGrpSpPr/>
          <p:nvPr/>
        </p:nvGrpSpPr>
        <p:grpSpPr>
          <a:xfrm>
            <a:off x="0" y="530749"/>
            <a:ext cx="3370216" cy="508973"/>
            <a:chOff x="0" y="543361"/>
            <a:chExt cx="3370216" cy="508973"/>
          </a:xfrm>
          <a:solidFill>
            <a:srgbClr val="2A1C5A"/>
          </a:solidFill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91DAB1A-588C-4009-8B77-9F8AE1D57CA5}"/>
                </a:ext>
              </a:extLst>
            </p:cNvPr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grpFill/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0C31CB8-B6E3-4688-B70B-4761BF70E5F0}"/>
                  </a:ext>
                </a:extLst>
              </p:cNvPr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直角三角形 8">
                <a:extLst>
                  <a:ext uri="{FF2B5EF4-FFF2-40B4-BE49-F238E27FC236}">
                    <a16:creationId xmlns:a16="http://schemas.microsoft.com/office/drawing/2014/main" id="{3F4ABEAB-D1C1-4400-B8B7-D0AAE0C136DA}"/>
                  </a:ext>
                </a:extLst>
              </p:cNvPr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3">
              <a:extLst>
                <a:ext uri="{FF2B5EF4-FFF2-40B4-BE49-F238E27FC236}">
                  <a16:creationId xmlns:a16="http://schemas.microsoft.com/office/drawing/2014/main" id="{F36532D0-B960-41EA-AA47-FA6F739BAC31}"/>
                </a:ext>
              </a:extLst>
            </p:cNvPr>
            <p:cNvSpPr txBox="1"/>
            <p:nvPr/>
          </p:nvSpPr>
          <p:spPr>
            <a:xfrm>
              <a:off x="354841" y="590669"/>
              <a:ext cx="2606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局内对战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DF3FAE-852A-4F53-8C0A-EB71C86B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0529621-8CFC-4160-B7FA-A52044F3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611" y="1485411"/>
            <a:ext cx="5868080" cy="49908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人人对战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实现参照中国规则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WebSocket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通知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停一手，认输与退出房间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对手最后一手红点标记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两边都停一手时游戏结束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B8534F6-12C3-4E5C-B282-8A9DF6642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964" y="1468098"/>
            <a:ext cx="5354425" cy="249315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8B0370-8225-404B-A14B-F0967ED12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964" y="4156474"/>
            <a:ext cx="5354425" cy="24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06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928F8E-5B26-4009-807B-42BBCD70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08" y="228258"/>
            <a:ext cx="2726930" cy="85756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5B5D492-B24A-4719-B5D4-BF1E8AB20F4D}"/>
              </a:ext>
            </a:extLst>
          </p:cNvPr>
          <p:cNvGrpSpPr/>
          <p:nvPr/>
        </p:nvGrpSpPr>
        <p:grpSpPr>
          <a:xfrm>
            <a:off x="0" y="530749"/>
            <a:ext cx="3370216" cy="508973"/>
            <a:chOff x="0" y="543361"/>
            <a:chExt cx="3370216" cy="508973"/>
          </a:xfrm>
          <a:solidFill>
            <a:srgbClr val="2A1C5A"/>
          </a:solidFill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91DAB1A-588C-4009-8B77-9F8AE1D57CA5}"/>
                </a:ext>
              </a:extLst>
            </p:cNvPr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grpFill/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0C31CB8-B6E3-4688-B70B-4761BF70E5F0}"/>
                  </a:ext>
                </a:extLst>
              </p:cNvPr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直角三角形 8">
                <a:extLst>
                  <a:ext uri="{FF2B5EF4-FFF2-40B4-BE49-F238E27FC236}">
                    <a16:creationId xmlns:a16="http://schemas.microsoft.com/office/drawing/2014/main" id="{3F4ABEAB-D1C1-4400-B8B7-D0AAE0C136DA}"/>
                  </a:ext>
                </a:extLst>
              </p:cNvPr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3">
              <a:extLst>
                <a:ext uri="{FF2B5EF4-FFF2-40B4-BE49-F238E27FC236}">
                  <a16:creationId xmlns:a16="http://schemas.microsoft.com/office/drawing/2014/main" id="{F36532D0-B960-41EA-AA47-FA6F739BAC31}"/>
                </a:ext>
              </a:extLst>
            </p:cNvPr>
            <p:cNvSpPr txBox="1"/>
            <p:nvPr/>
          </p:nvSpPr>
          <p:spPr>
            <a:xfrm>
              <a:off x="354841" y="590669"/>
              <a:ext cx="2606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局内对战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DF3FAE-852A-4F53-8C0A-EB71C86B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0529621-8CFC-4160-B7FA-A52044F3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611" y="2013312"/>
            <a:ext cx="5868080" cy="4255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人机对战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围棋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en-US" altLang="zh-CN" sz="36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KataGo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引擎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限制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的计算时间为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1s</a:t>
            </a: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中盘结束时点目也使用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6783168-41C7-45D9-A7D2-1AE9D6FDC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086" y="2378567"/>
            <a:ext cx="5473303" cy="254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75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928F8E-5B26-4009-807B-42BBCD70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08" y="228258"/>
            <a:ext cx="2726930" cy="85756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5B5D492-B24A-4719-B5D4-BF1E8AB20F4D}"/>
              </a:ext>
            </a:extLst>
          </p:cNvPr>
          <p:cNvGrpSpPr/>
          <p:nvPr/>
        </p:nvGrpSpPr>
        <p:grpSpPr>
          <a:xfrm>
            <a:off x="0" y="530749"/>
            <a:ext cx="3370216" cy="508973"/>
            <a:chOff x="0" y="543361"/>
            <a:chExt cx="3370216" cy="508973"/>
          </a:xfrm>
          <a:solidFill>
            <a:srgbClr val="2A1C5A"/>
          </a:solidFill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91DAB1A-588C-4009-8B77-9F8AE1D57CA5}"/>
                </a:ext>
              </a:extLst>
            </p:cNvPr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grpFill/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0C31CB8-B6E3-4688-B70B-4761BF70E5F0}"/>
                  </a:ext>
                </a:extLst>
              </p:cNvPr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直角三角形 8">
                <a:extLst>
                  <a:ext uri="{FF2B5EF4-FFF2-40B4-BE49-F238E27FC236}">
                    <a16:creationId xmlns:a16="http://schemas.microsoft.com/office/drawing/2014/main" id="{3F4ABEAB-D1C1-4400-B8B7-D0AAE0C136DA}"/>
                  </a:ext>
                </a:extLst>
              </p:cNvPr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3">
              <a:extLst>
                <a:ext uri="{FF2B5EF4-FFF2-40B4-BE49-F238E27FC236}">
                  <a16:creationId xmlns:a16="http://schemas.microsoft.com/office/drawing/2014/main" id="{F36532D0-B960-41EA-AA47-FA6F739BAC31}"/>
                </a:ext>
              </a:extLst>
            </p:cNvPr>
            <p:cNvSpPr txBox="1"/>
            <p:nvPr/>
          </p:nvSpPr>
          <p:spPr>
            <a:xfrm>
              <a:off x="354841" y="590669"/>
              <a:ext cx="2606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技术栈介绍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DF3FAE-852A-4F53-8C0A-EB71C86B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0529621-8CFC-4160-B7FA-A52044F3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95" y="1513692"/>
            <a:ext cx="4955627" cy="5075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后端：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Java 1.8</a:t>
            </a:r>
          </a:p>
          <a:p>
            <a:pPr marL="0" indent="0">
              <a:buNone/>
            </a:pP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Spring Boot 2.7.17</a:t>
            </a:r>
          </a:p>
          <a:p>
            <a:pPr marL="0" indent="0">
              <a:buNone/>
            </a:pP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JPA + MySQL 8.0</a:t>
            </a:r>
          </a:p>
          <a:p>
            <a:pPr marL="0" indent="0">
              <a:buNone/>
            </a:pP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前端：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Vue 3.3.7</a:t>
            </a:r>
          </a:p>
          <a:p>
            <a:pPr marL="0" indent="0">
              <a:buNone/>
            </a:pP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Element Plus 2.3.14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D15980-3747-44D9-838E-F517C9C40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152" y="1980361"/>
            <a:ext cx="2332985" cy="12248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D58031C-05D2-48FA-A2CD-6A83CC66C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238" y="1980361"/>
            <a:ext cx="2218725" cy="12248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2110CE-835E-4EFC-B0DE-A172EEFA3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152" y="3787563"/>
            <a:ext cx="2332985" cy="13997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EB440A9-F33C-42A7-A048-9FCFCDBA5A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3238" y="4226831"/>
            <a:ext cx="2332986" cy="59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6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928F8E-5B26-4009-807B-42BBCD70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08" y="228258"/>
            <a:ext cx="2726930" cy="85756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5B5D492-B24A-4719-B5D4-BF1E8AB20F4D}"/>
              </a:ext>
            </a:extLst>
          </p:cNvPr>
          <p:cNvGrpSpPr/>
          <p:nvPr/>
        </p:nvGrpSpPr>
        <p:grpSpPr>
          <a:xfrm>
            <a:off x="0" y="530749"/>
            <a:ext cx="3370216" cy="508973"/>
            <a:chOff x="0" y="543361"/>
            <a:chExt cx="3370216" cy="508973"/>
          </a:xfrm>
          <a:solidFill>
            <a:srgbClr val="2A1C5A"/>
          </a:solidFill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91DAB1A-588C-4009-8B77-9F8AE1D57CA5}"/>
                </a:ext>
              </a:extLst>
            </p:cNvPr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grpFill/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0C31CB8-B6E3-4688-B70B-4761BF70E5F0}"/>
                  </a:ext>
                </a:extLst>
              </p:cNvPr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直角三角形 8">
                <a:extLst>
                  <a:ext uri="{FF2B5EF4-FFF2-40B4-BE49-F238E27FC236}">
                    <a16:creationId xmlns:a16="http://schemas.microsoft.com/office/drawing/2014/main" id="{3F4ABEAB-D1C1-4400-B8B7-D0AAE0C136DA}"/>
                  </a:ext>
                </a:extLst>
              </p:cNvPr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3">
              <a:extLst>
                <a:ext uri="{FF2B5EF4-FFF2-40B4-BE49-F238E27FC236}">
                  <a16:creationId xmlns:a16="http://schemas.microsoft.com/office/drawing/2014/main" id="{F36532D0-B960-41EA-AA47-FA6F739BAC31}"/>
                </a:ext>
              </a:extLst>
            </p:cNvPr>
            <p:cNvSpPr txBox="1"/>
            <p:nvPr/>
          </p:nvSpPr>
          <p:spPr>
            <a:xfrm>
              <a:off x="354841" y="590669"/>
              <a:ext cx="2606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技术栈介绍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DF3FAE-852A-4F53-8C0A-EB71C86B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0529621-8CFC-4160-B7FA-A52044F3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95" y="1513692"/>
            <a:ext cx="4955627" cy="5075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围棋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36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KataGo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引擎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运维：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Docker</a:t>
            </a:r>
          </a:p>
          <a:p>
            <a:pPr marL="0" indent="0">
              <a:buNone/>
            </a:pPr>
            <a:r>
              <a:rPr lang="en-US" altLang="zh-CN" sz="36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Dockerfile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 Maven Plugin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4C5D4C2-CEA8-48E1-90D3-02A793017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494" y="2005539"/>
            <a:ext cx="4250212" cy="1179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27F2CF-D73A-4974-8EDE-3BBADD28A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494" y="3930551"/>
            <a:ext cx="4250212" cy="1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928F8E-5B26-4009-807B-42BBCD70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08" y="228258"/>
            <a:ext cx="2726930" cy="85756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5B5D492-B24A-4719-B5D4-BF1E8AB20F4D}"/>
              </a:ext>
            </a:extLst>
          </p:cNvPr>
          <p:cNvGrpSpPr/>
          <p:nvPr/>
        </p:nvGrpSpPr>
        <p:grpSpPr>
          <a:xfrm>
            <a:off x="0" y="530749"/>
            <a:ext cx="3370216" cy="508973"/>
            <a:chOff x="0" y="543361"/>
            <a:chExt cx="3370216" cy="508973"/>
          </a:xfrm>
          <a:solidFill>
            <a:srgbClr val="2A1C5A"/>
          </a:solidFill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91DAB1A-588C-4009-8B77-9F8AE1D57CA5}"/>
                </a:ext>
              </a:extLst>
            </p:cNvPr>
            <p:cNvGrpSpPr/>
            <p:nvPr/>
          </p:nvGrpSpPr>
          <p:grpSpPr>
            <a:xfrm>
              <a:off x="0" y="543361"/>
              <a:ext cx="3370216" cy="493479"/>
              <a:chOff x="0" y="288813"/>
              <a:chExt cx="3370216" cy="493479"/>
            </a:xfrm>
            <a:grpFill/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0C31CB8-B6E3-4688-B70B-4761BF70E5F0}"/>
                  </a:ext>
                </a:extLst>
              </p:cNvPr>
              <p:cNvSpPr/>
              <p:nvPr/>
            </p:nvSpPr>
            <p:spPr>
              <a:xfrm>
                <a:off x="0" y="288813"/>
                <a:ext cx="3052812" cy="4934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直角三角形 8">
                <a:extLst>
                  <a:ext uri="{FF2B5EF4-FFF2-40B4-BE49-F238E27FC236}">
                    <a16:creationId xmlns:a16="http://schemas.microsoft.com/office/drawing/2014/main" id="{3F4ABEAB-D1C1-4400-B8B7-D0AAE0C136DA}"/>
                  </a:ext>
                </a:extLst>
              </p:cNvPr>
              <p:cNvSpPr/>
              <p:nvPr/>
            </p:nvSpPr>
            <p:spPr>
              <a:xfrm>
                <a:off x="3052811" y="292635"/>
                <a:ext cx="317405" cy="4896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3">
              <a:extLst>
                <a:ext uri="{FF2B5EF4-FFF2-40B4-BE49-F238E27FC236}">
                  <a16:creationId xmlns:a16="http://schemas.microsoft.com/office/drawing/2014/main" id="{F36532D0-B960-41EA-AA47-FA6F739BAC31}"/>
                </a:ext>
              </a:extLst>
            </p:cNvPr>
            <p:cNvSpPr txBox="1"/>
            <p:nvPr/>
          </p:nvSpPr>
          <p:spPr>
            <a:xfrm>
              <a:off x="354841" y="590669"/>
              <a:ext cx="2606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通信架构图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DF3FAE-852A-4F53-8C0A-EB71C86B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51A8A-5264-4108-92B2-D5C0818AE325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0529621-8CFC-4160-B7FA-A52044F3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403" y="1522506"/>
            <a:ext cx="4583812" cy="4581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涉及调用</a:t>
            </a:r>
            <a:r>
              <a:rPr lang="en-US" altLang="zh-CN" sz="36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KataGo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，使用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Docker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打包部署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en-US" altLang="zh-CN" sz="36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Frp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反代实现公网访问高性能内网主机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后端业务与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AI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分离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3F7EC1-5851-4FE8-9970-0714F0F66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62" y="1522506"/>
            <a:ext cx="6687176" cy="45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16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332</Words>
  <Application>Microsoft Office PowerPoint</Application>
  <PresentationFormat>宽屏</PresentationFormat>
  <Paragraphs>110</Paragraphs>
  <Slides>14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黑体</vt:lpstr>
      <vt:lpstr>微软雅黑</vt:lpstr>
      <vt:lpstr>Arial</vt:lpstr>
      <vt:lpstr>Office 主题​​</vt:lpstr>
      <vt:lpstr>围棋对弈平台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感谢观看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Steve Liu</dc:creator>
  <cp:lastModifiedBy>Steve Liu</cp:lastModifiedBy>
  <cp:revision>247</cp:revision>
  <dcterms:created xsi:type="dcterms:W3CDTF">2023-10-25T06:55:25Z</dcterms:created>
  <dcterms:modified xsi:type="dcterms:W3CDTF">2023-11-20T00:28:24Z</dcterms:modified>
</cp:coreProperties>
</file>